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B0C"/>
    <a:srgbClr val="E258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>
        <p:scale>
          <a:sx n="50" d="100"/>
          <a:sy n="50" d="100"/>
        </p:scale>
        <p:origin x="556" y="4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11C8B-0762-A096-9B78-40E800BEA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E08817-C00D-457E-288B-731D7B9EFF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CB57B8-9778-0083-5744-15230B449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08CAA3-CE79-C7D7-8C8A-B3A629C4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26F59B-756F-C230-D8B0-FB0DEB0B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63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42ED7A-01D1-CFB6-A53D-FD337874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B6288F-34B9-7CC8-A779-804493C280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880F984-D19A-F73D-0F76-5DB9253D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3E8E3DA-2BDE-5F33-229B-845C6167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D13C85E-7D83-FD77-98BD-54D50DD50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0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5E936F-2031-2550-879B-E898C6013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852E40-878A-88D6-51D9-5C7CB9767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C4037C-B44B-4501-B124-6626DBFC4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C41611-F7ED-6046-6170-52575923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F9F288-C0C6-7EDB-238D-2AF956CB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938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A28B8-2D83-000E-8C93-01E0C92FE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6E1993-D798-792D-4664-B284424BD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5B76F7-2FC9-0C89-FFE7-AACE1626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4E2CD8-F415-2D47-0913-EA4E56962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81E7AE-8D8E-36C9-8070-C160E88C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480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A5FD6-DC92-0ACB-89BB-9A48B65D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EBB53D7-A8B0-17C2-FB8D-77EF922AD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840018-9CCA-85E6-2261-05A91668A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DF661A-92F1-24D1-C93A-8E82A6BF4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ACB899-CCE7-7F33-581D-831F7CCD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236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1DCDB-90FB-5B91-7658-757D1FA34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E8D2736-C8EA-64AD-3413-94644D9CFB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4467B54-67B4-2A88-72AB-AE1B836C1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9D03E9-DF34-31AD-A4A7-8EA502FE0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1C3C1C-F6ED-A02B-60C2-DB17A300B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3880EB-420A-7364-A31E-9F655218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26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B79D2-ECB8-2CDD-3182-770413BD3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6D0A8A-6A1B-9A1C-85B8-1C5E0F831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2721CD-FD1F-1930-DF96-29B6CD194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F365B4D-258B-3B98-CFE9-CCC0EC793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D09AACD-D1F4-B7D6-3D87-60044CEC13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73B4D44-5509-E2DD-4E51-213228C6B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6C7A98F-E77B-8341-79FD-CCF9A328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B9F4816-EEFB-2821-9265-0D43D08B7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00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F7AFF-252D-F334-BB32-83E5084BD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8E128D0-2EDA-E2E2-6B85-6EE097CEA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48CC6D7-69C7-8BFD-A689-B34C17B5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DA2118C-46FC-CF4A-DD7F-798F50058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779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34E3449-4F4A-EBC3-F464-732CC321E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07742FE-B120-FD2C-52CF-2FC32EB3D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095D9D3-59B4-8DCD-621C-8601807A2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228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591EF-4463-3278-3D5E-1C62F61E6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00BDB0-F2EA-EB23-0936-FCCB7C24F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16C178B-EA4A-885B-902D-56F031F341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466CF50-FF42-469B-42AA-C7882FB8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130151C-666B-7D42-A955-D5D6305A1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BEFE225-3C5B-2822-E056-7F6031F4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366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BF6CB-D368-8DB3-A3B1-DA0A893AC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0A3825-9065-217C-5601-660DE98587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4123DC8-F90E-8255-EB30-78F5DB88C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8105026-1C80-E972-48EC-C64D97A16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E3E1F4-8D4B-C4E4-59D2-DA53E039D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4D99C1-8CDC-E9B8-1A62-A9D15B64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683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078694A-452D-4175-3AFD-83BCAFC90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7A80367-B150-03D0-7CFE-0DAC3165D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94CB7F-3020-BC55-3234-90A8FDE16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A3805-79BB-4108-A6B8-0922B75E030B}" type="datetimeFigureOut">
              <a:rPr lang="pt-BR" smtClean="0"/>
              <a:t>05/07/2023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C6D729-CB5D-8683-3BE1-9D0A07332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AACC71-64BA-F54C-B0A1-1011B930F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A8E2-6BDE-4E6C-9298-0D54EA74ABD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291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Agrupar 58">
            <a:extLst>
              <a:ext uri="{FF2B5EF4-FFF2-40B4-BE49-F238E27FC236}">
                <a16:creationId xmlns:a16="http://schemas.microsoft.com/office/drawing/2014/main" id="{48119CFD-DEBC-0F2A-CC72-F140E9CC89D3}"/>
              </a:ext>
            </a:extLst>
          </p:cNvPr>
          <p:cNvGrpSpPr/>
          <p:nvPr/>
        </p:nvGrpSpPr>
        <p:grpSpPr>
          <a:xfrm>
            <a:off x="84666" y="-25400"/>
            <a:ext cx="12107333" cy="6801034"/>
            <a:chOff x="84666" y="-25400"/>
            <a:chExt cx="12107333" cy="6801034"/>
          </a:xfrm>
        </p:grpSpPr>
        <p:grpSp>
          <p:nvGrpSpPr>
            <p:cNvPr id="37" name="Agrupar 36">
              <a:extLst>
                <a:ext uri="{FF2B5EF4-FFF2-40B4-BE49-F238E27FC236}">
                  <a16:creationId xmlns:a16="http://schemas.microsoft.com/office/drawing/2014/main" id="{420A9E19-1A50-1EA2-CC3A-1268A9EAE578}"/>
                </a:ext>
              </a:extLst>
            </p:cNvPr>
            <p:cNvGrpSpPr/>
            <p:nvPr/>
          </p:nvGrpSpPr>
          <p:grpSpPr>
            <a:xfrm>
              <a:off x="84666" y="-25400"/>
              <a:ext cx="12107333" cy="6801034"/>
              <a:chOff x="84666" y="-25400"/>
              <a:chExt cx="12107333" cy="6801034"/>
            </a:xfrm>
          </p:grpSpPr>
          <p:sp>
            <p:nvSpPr>
              <p:cNvPr id="34" name="Retângulo 33">
                <a:extLst>
                  <a:ext uri="{FF2B5EF4-FFF2-40B4-BE49-F238E27FC236}">
                    <a16:creationId xmlns:a16="http://schemas.microsoft.com/office/drawing/2014/main" id="{B49AB09F-2A9A-4E17-D572-DEADFA877099}"/>
                  </a:ext>
                </a:extLst>
              </p:cNvPr>
              <p:cNvSpPr/>
              <p:nvPr/>
            </p:nvSpPr>
            <p:spPr>
              <a:xfrm>
                <a:off x="84666" y="874325"/>
                <a:ext cx="12022667" cy="5901309"/>
              </a:xfrm>
              <a:prstGeom prst="rect">
                <a:avLst/>
              </a:prstGeom>
              <a:noFill/>
              <a:ln w="25400">
                <a:solidFill>
                  <a:srgbClr val="EA5B0C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35" name="Retângulo 34">
                <a:extLst>
                  <a:ext uri="{FF2B5EF4-FFF2-40B4-BE49-F238E27FC236}">
                    <a16:creationId xmlns:a16="http://schemas.microsoft.com/office/drawing/2014/main" id="{FD5DC030-F56D-372E-5200-57A860FB90FA}"/>
                  </a:ext>
                </a:extLst>
              </p:cNvPr>
              <p:cNvSpPr/>
              <p:nvPr/>
            </p:nvSpPr>
            <p:spPr>
              <a:xfrm>
                <a:off x="2021304" y="764864"/>
                <a:ext cx="10170695" cy="2842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grpSp>
            <p:nvGrpSpPr>
              <p:cNvPr id="29" name="Agrupar 28">
                <a:extLst>
                  <a:ext uri="{FF2B5EF4-FFF2-40B4-BE49-F238E27FC236}">
                    <a16:creationId xmlns:a16="http://schemas.microsoft.com/office/drawing/2014/main" id="{F5AE6421-505A-AA52-CD05-B33709290378}"/>
                  </a:ext>
                </a:extLst>
              </p:cNvPr>
              <p:cNvGrpSpPr/>
              <p:nvPr/>
            </p:nvGrpSpPr>
            <p:grpSpPr>
              <a:xfrm>
                <a:off x="1994756" y="-25400"/>
                <a:ext cx="8111073" cy="1270130"/>
                <a:chOff x="1994756" y="-25400"/>
                <a:chExt cx="8111073" cy="1270130"/>
              </a:xfrm>
            </p:grpSpPr>
            <p:grpSp>
              <p:nvGrpSpPr>
                <p:cNvPr id="24" name="Agrupar 23">
                  <a:extLst>
                    <a:ext uri="{FF2B5EF4-FFF2-40B4-BE49-F238E27FC236}">
                      <a16:creationId xmlns:a16="http://schemas.microsoft.com/office/drawing/2014/main" id="{B83BD03D-D886-9F6B-1C3B-042051AC1A13}"/>
                    </a:ext>
                  </a:extLst>
                </p:cNvPr>
                <p:cNvGrpSpPr/>
                <p:nvPr/>
              </p:nvGrpSpPr>
              <p:grpSpPr>
                <a:xfrm>
                  <a:off x="2086171" y="-25400"/>
                  <a:ext cx="8019658" cy="1270130"/>
                  <a:chOff x="4030357" y="-25400"/>
                  <a:chExt cx="8019658" cy="1270130"/>
                </a:xfrm>
              </p:grpSpPr>
              <p:pic>
                <p:nvPicPr>
                  <p:cNvPr id="7" name="Picture 4" descr="C:\Users\LadyBug\Dropbox\1. SHARING\1. PRIORIDADES (Ação necessária)\Watson Loh\SPSAS\Cracha\USP.png">
                    <a:extLst>
                      <a:ext uri="{FF2B5EF4-FFF2-40B4-BE49-F238E27FC236}">
                        <a16:creationId xmlns:a16="http://schemas.microsoft.com/office/drawing/2014/main" id="{8723284C-BCA0-FE91-2DFD-4943C111E66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339023" y="347189"/>
                    <a:ext cx="1052151" cy="44541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cxnSp>
                <p:nvCxnSpPr>
                  <p:cNvPr id="10" name="Conector reto 9">
                    <a:extLst>
                      <a:ext uri="{FF2B5EF4-FFF2-40B4-BE49-F238E27FC236}">
                        <a16:creationId xmlns:a16="http://schemas.microsoft.com/office/drawing/2014/main" id="{E209AAE9-673D-27D1-B247-1A5F148C6E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030357" y="874326"/>
                    <a:ext cx="4484609" cy="0"/>
                  </a:xfrm>
                  <a:prstGeom prst="line">
                    <a:avLst/>
                  </a:prstGeom>
                  <a:ln w="88900">
                    <a:solidFill>
                      <a:srgbClr val="EA5B0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3" name="Imagem 12" descr="Logotipo&#10;&#10;Descrição gerada automaticamente">
                    <a:extLst>
                      <a:ext uri="{FF2B5EF4-FFF2-40B4-BE49-F238E27FC236}">
                        <a16:creationId xmlns:a16="http://schemas.microsoft.com/office/drawing/2014/main" id="{4A3B90DA-D4BA-A9AA-4D2C-685A959E28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63481" y="82366"/>
                    <a:ext cx="3486534" cy="1162364"/>
                  </a:xfrm>
                  <a:prstGeom prst="rect">
                    <a:avLst/>
                  </a:prstGeom>
                </p:spPr>
              </p:pic>
              <p:pic>
                <p:nvPicPr>
                  <p:cNvPr id="16" name="Imagem 15" descr="Logotipo&#10;&#10;Descrição gerada automaticamente">
                    <a:extLst>
                      <a:ext uri="{FF2B5EF4-FFF2-40B4-BE49-F238E27FC236}">
                        <a16:creationId xmlns:a16="http://schemas.microsoft.com/office/drawing/2014/main" id="{B56BF364-8357-E962-4136-20BA0D2B7E7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30357" y="282810"/>
                    <a:ext cx="1381367" cy="509790"/>
                  </a:xfrm>
                  <a:prstGeom prst="rect">
                    <a:avLst/>
                  </a:prstGeom>
                </p:spPr>
              </p:pic>
              <p:pic>
                <p:nvPicPr>
                  <p:cNvPr id="18" name="Imagem 17" descr="Uma imagem contendo Forma&#10;&#10;Descrição gerada automaticamente">
                    <a:extLst>
                      <a:ext uri="{FF2B5EF4-FFF2-40B4-BE49-F238E27FC236}">
                        <a16:creationId xmlns:a16="http://schemas.microsoft.com/office/drawing/2014/main" id="{29274780-5098-3BBF-A112-5878D5A97C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640843" y="-25400"/>
                    <a:ext cx="1455388" cy="1070625"/>
                  </a:xfrm>
                  <a:prstGeom prst="rect">
                    <a:avLst/>
                  </a:prstGeom>
                </p:spPr>
              </p:pic>
              <p:cxnSp>
                <p:nvCxnSpPr>
                  <p:cNvPr id="21" name="Conector reto 20">
                    <a:extLst>
                      <a:ext uri="{FF2B5EF4-FFF2-40B4-BE49-F238E27FC236}">
                        <a16:creationId xmlns:a16="http://schemas.microsoft.com/office/drawing/2014/main" id="{AA8D11F0-31DA-298E-BB76-A9D4B9971A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72007" y="874326"/>
                    <a:ext cx="721360" cy="0"/>
                  </a:xfrm>
                  <a:prstGeom prst="line">
                    <a:avLst/>
                  </a:prstGeom>
                  <a:ln w="88900">
                    <a:solidFill>
                      <a:srgbClr val="EA5B0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CaixaDeTexto 25">
                  <a:extLst>
                    <a:ext uri="{FF2B5EF4-FFF2-40B4-BE49-F238E27FC236}">
                      <a16:creationId xmlns:a16="http://schemas.microsoft.com/office/drawing/2014/main" id="{F8E891DE-3F45-F908-024C-5FB20A42685A}"/>
                    </a:ext>
                  </a:extLst>
                </p:cNvPr>
                <p:cNvSpPr txBox="1"/>
                <p:nvPr/>
              </p:nvSpPr>
              <p:spPr>
                <a:xfrm>
                  <a:off x="1994756" y="904036"/>
                  <a:ext cx="47548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400" dirty="0">
                      <a:solidFill>
                        <a:srgbClr val="E2580C"/>
                      </a:solidFill>
                      <a:latin typeface="Abadi" panose="020B0604020104020204" pitchFamily="34" charset="0"/>
                    </a:rPr>
                    <a:t>9 -11 AUGUST 2023                 SÃO CARLOS, SP, BRAZIL</a:t>
                  </a:r>
                </a:p>
              </p:txBody>
            </p:sp>
          </p:grpSp>
        </p:grpSp>
        <p:cxnSp>
          <p:nvCxnSpPr>
            <p:cNvPr id="51" name="Conector reto 50">
              <a:extLst>
                <a:ext uri="{FF2B5EF4-FFF2-40B4-BE49-F238E27FC236}">
                  <a16:creationId xmlns:a16="http://schemas.microsoft.com/office/drawing/2014/main" id="{DBCF755D-1377-5F95-AD17-E1B4D352B7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07333" y="638176"/>
              <a:ext cx="0" cy="576813"/>
            </a:xfrm>
            <a:prstGeom prst="line">
              <a:avLst/>
            </a:prstGeom>
            <a:ln w="25400">
              <a:solidFill>
                <a:srgbClr val="EA5B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to 51">
              <a:extLst>
                <a:ext uri="{FF2B5EF4-FFF2-40B4-BE49-F238E27FC236}">
                  <a16:creationId xmlns:a16="http://schemas.microsoft.com/office/drawing/2014/main" id="{782BA57B-5F1D-0FC3-0B3C-83806341BA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05829" y="650849"/>
              <a:ext cx="2008351" cy="0"/>
            </a:xfrm>
            <a:prstGeom prst="line">
              <a:avLst/>
            </a:prstGeom>
            <a:ln w="25400">
              <a:solidFill>
                <a:srgbClr val="EA5B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71B25E32-7457-B2DB-B741-49864E5E18DE}"/>
              </a:ext>
            </a:extLst>
          </p:cNvPr>
          <p:cNvSpPr txBox="1"/>
          <p:nvPr/>
        </p:nvSpPr>
        <p:spPr>
          <a:xfrm>
            <a:off x="1217741" y="2081492"/>
            <a:ext cx="990726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Instructions</a:t>
            </a:r>
          </a:p>
          <a:p>
            <a:r>
              <a:rPr lang="en-US" i="1" dirty="0"/>
              <a:t>Please delete this text before submitting your slides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Do not change the position of the orange frame;</a:t>
            </a:r>
          </a:p>
          <a:p>
            <a:pPr marL="285750" indent="-285750">
              <a:buFontTx/>
              <a:buChar char="-"/>
            </a:pPr>
            <a:r>
              <a:rPr lang="en-US" dirty="0"/>
              <a:t>Do not change the graphical elements on the top of the slide;</a:t>
            </a:r>
          </a:p>
          <a:p>
            <a:pPr marL="285750" indent="-285750">
              <a:buFontTx/>
              <a:buChar char="-"/>
            </a:pPr>
            <a:r>
              <a:rPr lang="en-US" dirty="0"/>
              <a:t>Do not change the aspect ratio of the slides;</a:t>
            </a:r>
          </a:p>
          <a:p>
            <a:pPr marL="285750" indent="-285750">
              <a:buFontTx/>
              <a:buChar char="-"/>
            </a:pPr>
            <a:r>
              <a:rPr lang="en-US" dirty="0"/>
              <a:t>Replicate the template background to new slides, if any;</a:t>
            </a:r>
          </a:p>
          <a:p>
            <a:pPr marL="285750" indent="-285750">
              <a:buFontTx/>
              <a:buChar char="-"/>
            </a:pPr>
            <a:r>
              <a:rPr lang="en-US" dirty="0"/>
              <a:t>Be reasonable when deciding what information to include – it is a short pitch!</a:t>
            </a:r>
          </a:p>
          <a:p>
            <a:pPr marL="285750" indent="-285750">
              <a:buFontTx/>
              <a:buChar char="-"/>
            </a:pPr>
            <a:r>
              <a:rPr lang="en-US" dirty="0"/>
              <a:t>Save the details for an in-depth discussion during coffee break and other interactive sessions;</a:t>
            </a:r>
          </a:p>
          <a:p>
            <a:pPr marL="285750" indent="-285750">
              <a:buFontTx/>
              <a:buChar char="-"/>
            </a:pPr>
            <a:r>
              <a:rPr lang="en-US" dirty="0"/>
              <a:t>There is no limit </a:t>
            </a:r>
            <a:r>
              <a:rPr lang="en-ZA" dirty="0"/>
              <a:t>for the number of slides, but the time of the presentation is strictly limited to 3 min</a:t>
            </a:r>
            <a:r>
              <a:rPr lang="pt-BR" dirty="0"/>
              <a:t>;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Avoid overloading the slides with text and non-essential elements;</a:t>
            </a:r>
          </a:p>
          <a:p>
            <a:pPr marL="285750" indent="-285750">
              <a:buFontTx/>
              <a:buChar char="-"/>
            </a:pPr>
            <a:r>
              <a:rPr lang="en-US" dirty="0"/>
              <a:t>We suggest including your e-mail address in the last slide, in case people want to get in touch;</a:t>
            </a:r>
          </a:p>
          <a:p>
            <a:pPr marL="285750" indent="-285750">
              <a:buFontTx/>
              <a:buChar char="-"/>
            </a:pPr>
            <a:r>
              <a:rPr lang="en-US" dirty="0"/>
              <a:t>Students will be awarded as for the best presentations;</a:t>
            </a:r>
          </a:p>
          <a:p>
            <a:pPr marL="285750" indent="-285750">
              <a:buFontTx/>
              <a:buChar char="-"/>
            </a:pPr>
            <a:r>
              <a:rPr lang="en-US" dirty="0"/>
              <a:t>Enjoy the opportunity to talk to your peers!</a:t>
            </a:r>
          </a:p>
        </p:txBody>
      </p:sp>
    </p:spTree>
    <p:extLst>
      <p:ext uri="{BB962C8B-B14F-4D97-AF65-F5344CB8AC3E}">
        <p14:creationId xmlns:p14="http://schemas.microsoft.com/office/powerpoint/2010/main" val="3723703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Agrupar 58">
            <a:extLst>
              <a:ext uri="{FF2B5EF4-FFF2-40B4-BE49-F238E27FC236}">
                <a16:creationId xmlns:a16="http://schemas.microsoft.com/office/drawing/2014/main" id="{48119CFD-DEBC-0F2A-CC72-F140E9CC89D3}"/>
              </a:ext>
            </a:extLst>
          </p:cNvPr>
          <p:cNvGrpSpPr/>
          <p:nvPr/>
        </p:nvGrpSpPr>
        <p:grpSpPr>
          <a:xfrm>
            <a:off x="84666" y="-25400"/>
            <a:ext cx="12107333" cy="6801034"/>
            <a:chOff x="84666" y="-25400"/>
            <a:chExt cx="12107333" cy="6801034"/>
          </a:xfrm>
        </p:grpSpPr>
        <p:grpSp>
          <p:nvGrpSpPr>
            <p:cNvPr id="37" name="Agrupar 36">
              <a:extLst>
                <a:ext uri="{FF2B5EF4-FFF2-40B4-BE49-F238E27FC236}">
                  <a16:creationId xmlns:a16="http://schemas.microsoft.com/office/drawing/2014/main" id="{420A9E19-1A50-1EA2-CC3A-1268A9EAE578}"/>
                </a:ext>
              </a:extLst>
            </p:cNvPr>
            <p:cNvGrpSpPr/>
            <p:nvPr/>
          </p:nvGrpSpPr>
          <p:grpSpPr>
            <a:xfrm>
              <a:off x="84666" y="-25400"/>
              <a:ext cx="12107333" cy="6801034"/>
              <a:chOff x="84666" y="-25400"/>
              <a:chExt cx="12107333" cy="6801034"/>
            </a:xfrm>
          </p:grpSpPr>
          <p:sp>
            <p:nvSpPr>
              <p:cNvPr id="34" name="Retângulo 33">
                <a:extLst>
                  <a:ext uri="{FF2B5EF4-FFF2-40B4-BE49-F238E27FC236}">
                    <a16:creationId xmlns:a16="http://schemas.microsoft.com/office/drawing/2014/main" id="{B49AB09F-2A9A-4E17-D572-DEADFA877099}"/>
                  </a:ext>
                </a:extLst>
              </p:cNvPr>
              <p:cNvSpPr/>
              <p:nvPr/>
            </p:nvSpPr>
            <p:spPr>
              <a:xfrm>
                <a:off x="84666" y="874325"/>
                <a:ext cx="12022667" cy="5901309"/>
              </a:xfrm>
              <a:prstGeom prst="rect">
                <a:avLst/>
              </a:prstGeom>
              <a:noFill/>
              <a:ln w="25400">
                <a:solidFill>
                  <a:srgbClr val="EA5B0C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35" name="Retângulo 34">
                <a:extLst>
                  <a:ext uri="{FF2B5EF4-FFF2-40B4-BE49-F238E27FC236}">
                    <a16:creationId xmlns:a16="http://schemas.microsoft.com/office/drawing/2014/main" id="{FD5DC030-F56D-372E-5200-57A860FB90FA}"/>
                  </a:ext>
                </a:extLst>
              </p:cNvPr>
              <p:cNvSpPr/>
              <p:nvPr/>
            </p:nvSpPr>
            <p:spPr>
              <a:xfrm>
                <a:off x="2021304" y="764864"/>
                <a:ext cx="10170695" cy="2842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29" name="Agrupar 28">
                <a:extLst>
                  <a:ext uri="{FF2B5EF4-FFF2-40B4-BE49-F238E27FC236}">
                    <a16:creationId xmlns:a16="http://schemas.microsoft.com/office/drawing/2014/main" id="{F5AE6421-505A-AA52-CD05-B33709290378}"/>
                  </a:ext>
                </a:extLst>
              </p:cNvPr>
              <p:cNvGrpSpPr/>
              <p:nvPr/>
            </p:nvGrpSpPr>
            <p:grpSpPr>
              <a:xfrm>
                <a:off x="1994756" y="-25400"/>
                <a:ext cx="8111073" cy="1270130"/>
                <a:chOff x="1994756" y="-25400"/>
                <a:chExt cx="8111073" cy="1270130"/>
              </a:xfrm>
            </p:grpSpPr>
            <p:grpSp>
              <p:nvGrpSpPr>
                <p:cNvPr id="24" name="Agrupar 23">
                  <a:extLst>
                    <a:ext uri="{FF2B5EF4-FFF2-40B4-BE49-F238E27FC236}">
                      <a16:creationId xmlns:a16="http://schemas.microsoft.com/office/drawing/2014/main" id="{B83BD03D-D886-9F6B-1C3B-042051AC1A13}"/>
                    </a:ext>
                  </a:extLst>
                </p:cNvPr>
                <p:cNvGrpSpPr/>
                <p:nvPr/>
              </p:nvGrpSpPr>
              <p:grpSpPr>
                <a:xfrm>
                  <a:off x="2086171" y="-25400"/>
                  <a:ext cx="8019658" cy="1270130"/>
                  <a:chOff x="4030357" y="-25400"/>
                  <a:chExt cx="8019658" cy="1270130"/>
                </a:xfrm>
              </p:grpSpPr>
              <p:pic>
                <p:nvPicPr>
                  <p:cNvPr id="7" name="Picture 4" descr="C:\Users\LadyBug\Dropbox\1. SHARING\1. PRIORIDADES (Ação necessária)\Watson Loh\SPSAS\Cracha\USP.png">
                    <a:extLst>
                      <a:ext uri="{FF2B5EF4-FFF2-40B4-BE49-F238E27FC236}">
                        <a16:creationId xmlns:a16="http://schemas.microsoft.com/office/drawing/2014/main" id="{8723284C-BCA0-FE91-2DFD-4943C111E66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339023" y="347189"/>
                    <a:ext cx="1052151" cy="44541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cxnSp>
                <p:nvCxnSpPr>
                  <p:cNvPr id="10" name="Conector reto 9">
                    <a:extLst>
                      <a:ext uri="{FF2B5EF4-FFF2-40B4-BE49-F238E27FC236}">
                        <a16:creationId xmlns:a16="http://schemas.microsoft.com/office/drawing/2014/main" id="{E209AAE9-673D-27D1-B247-1A5F148C6E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030357" y="874326"/>
                    <a:ext cx="4484609" cy="0"/>
                  </a:xfrm>
                  <a:prstGeom prst="line">
                    <a:avLst/>
                  </a:prstGeom>
                  <a:ln w="88900">
                    <a:solidFill>
                      <a:srgbClr val="EA5B0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3" name="Imagem 12" descr="Logotipo&#10;&#10;Descrição gerada automaticamente">
                    <a:extLst>
                      <a:ext uri="{FF2B5EF4-FFF2-40B4-BE49-F238E27FC236}">
                        <a16:creationId xmlns:a16="http://schemas.microsoft.com/office/drawing/2014/main" id="{4A3B90DA-D4BA-A9AA-4D2C-685A959E28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63481" y="82366"/>
                    <a:ext cx="3486534" cy="1162364"/>
                  </a:xfrm>
                  <a:prstGeom prst="rect">
                    <a:avLst/>
                  </a:prstGeom>
                </p:spPr>
              </p:pic>
              <p:pic>
                <p:nvPicPr>
                  <p:cNvPr id="16" name="Imagem 15" descr="Logotipo&#10;&#10;Descrição gerada automaticamente">
                    <a:extLst>
                      <a:ext uri="{FF2B5EF4-FFF2-40B4-BE49-F238E27FC236}">
                        <a16:creationId xmlns:a16="http://schemas.microsoft.com/office/drawing/2014/main" id="{B56BF364-8357-E962-4136-20BA0D2B7E7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30357" y="282810"/>
                    <a:ext cx="1381367" cy="509790"/>
                  </a:xfrm>
                  <a:prstGeom prst="rect">
                    <a:avLst/>
                  </a:prstGeom>
                </p:spPr>
              </p:pic>
              <p:pic>
                <p:nvPicPr>
                  <p:cNvPr id="18" name="Imagem 17" descr="Uma imagem contendo Forma&#10;&#10;Descrição gerada automaticamente">
                    <a:extLst>
                      <a:ext uri="{FF2B5EF4-FFF2-40B4-BE49-F238E27FC236}">
                        <a16:creationId xmlns:a16="http://schemas.microsoft.com/office/drawing/2014/main" id="{29274780-5098-3BBF-A112-5878D5A97C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640843" y="-25400"/>
                    <a:ext cx="1455388" cy="1070625"/>
                  </a:xfrm>
                  <a:prstGeom prst="rect">
                    <a:avLst/>
                  </a:prstGeom>
                </p:spPr>
              </p:pic>
              <p:cxnSp>
                <p:nvCxnSpPr>
                  <p:cNvPr id="21" name="Conector reto 20">
                    <a:extLst>
                      <a:ext uri="{FF2B5EF4-FFF2-40B4-BE49-F238E27FC236}">
                        <a16:creationId xmlns:a16="http://schemas.microsoft.com/office/drawing/2014/main" id="{AA8D11F0-31DA-298E-BB76-A9D4B9971A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72007" y="874326"/>
                    <a:ext cx="721360" cy="0"/>
                  </a:xfrm>
                  <a:prstGeom prst="line">
                    <a:avLst/>
                  </a:prstGeom>
                  <a:ln w="88900">
                    <a:solidFill>
                      <a:srgbClr val="EA5B0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CaixaDeTexto 25">
                  <a:extLst>
                    <a:ext uri="{FF2B5EF4-FFF2-40B4-BE49-F238E27FC236}">
                      <a16:creationId xmlns:a16="http://schemas.microsoft.com/office/drawing/2014/main" id="{F8E891DE-3F45-F908-024C-5FB20A42685A}"/>
                    </a:ext>
                  </a:extLst>
                </p:cNvPr>
                <p:cNvSpPr txBox="1"/>
                <p:nvPr/>
              </p:nvSpPr>
              <p:spPr>
                <a:xfrm>
                  <a:off x="1994756" y="904036"/>
                  <a:ext cx="47548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400" dirty="0">
                      <a:solidFill>
                        <a:srgbClr val="E2580C"/>
                      </a:solidFill>
                      <a:latin typeface="Abadi" panose="020B0604020104020204" pitchFamily="34" charset="0"/>
                    </a:rPr>
                    <a:t>9 -11 AUGUST 2023                 SÃO CARLOS, SP, BRAZIL</a:t>
                  </a:r>
                </a:p>
              </p:txBody>
            </p:sp>
          </p:grpSp>
        </p:grpSp>
        <p:cxnSp>
          <p:nvCxnSpPr>
            <p:cNvPr id="51" name="Conector reto 50">
              <a:extLst>
                <a:ext uri="{FF2B5EF4-FFF2-40B4-BE49-F238E27FC236}">
                  <a16:creationId xmlns:a16="http://schemas.microsoft.com/office/drawing/2014/main" id="{DBCF755D-1377-5F95-AD17-E1B4D352B7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07333" y="638176"/>
              <a:ext cx="0" cy="576813"/>
            </a:xfrm>
            <a:prstGeom prst="line">
              <a:avLst/>
            </a:prstGeom>
            <a:ln w="25400">
              <a:solidFill>
                <a:srgbClr val="EA5B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to 51">
              <a:extLst>
                <a:ext uri="{FF2B5EF4-FFF2-40B4-BE49-F238E27FC236}">
                  <a16:creationId xmlns:a16="http://schemas.microsoft.com/office/drawing/2014/main" id="{782BA57B-5F1D-0FC3-0B3C-83806341BA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05829" y="650849"/>
              <a:ext cx="2008351" cy="0"/>
            </a:xfrm>
            <a:prstGeom prst="line">
              <a:avLst/>
            </a:prstGeom>
            <a:ln w="25400">
              <a:solidFill>
                <a:srgbClr val="EA5B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5775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Agrupar 58">
            <a:extLst>
              <a:ext uri="{FF2B5EF4-FFF2-40B4-BE49-F238E27FC236}">
                <a16:creationId xmlns:a16="http://schemas.microsoft.com/office/drawing/2014/main" id="{48119CFD-DEBC-0F2A-CC72-F140E9CC89D3}"/>
              </a:ext>
            </a:extLst>
          </p:cNvPr>
          <p:cNvGrpSpPr/>
          <p:nvPr/>
        </p:nvGrpSpPr>
        <p:grpSpPr>
          <a:xfrm>
            <a:off x="84666" y="-25400"/>
            <a:ext cx="12107333" cy="6801034"/>
            <a:chOff x="84666" y="-25400"/>
            <a:chExt cx="12107333" cy="6801034"/>
          </a:xfrm>
        </p:grpSpPr>
        <p:grpSp>
          <p:nvGrpSpPr>
            <p:cNvPr id="37" name="Agrupar 36">
              <a:extLst>
                <a:ext uri="{FF2B5EF4-FFF2-40B4-BE49-F238E27FC236}">
                  <a16:creationId xmlns:a16="http://schemas.microsoft.com/office/drawing/2014/main" id="{420A9E19-1A50-1EA2-CC3A-1268A9EAE578}"/>
                </a:ext>
              </a:extLst>
            </p:cNvPr>
            <p:cNvGrpSpPr/>
            <p:nvPr/>
          </p:nvGrpSpPr>
          <p:grpSpPr>
            <a:xfrm>
              <a:off x="84666" y="-25400"/>
              <a:ext cx="12107333" cy="6801034"/>
              <a:chOff x="84666" y="-25400"/>
              <a:chExt cx="12107333" cy="6801034"/>
            </a:xfrm>
          </p:grpSpPr>
          <p:sp>
            <p:nvSpPr>
              <p:cNvPr id="34" name="Retângulo 33">
                <a:extLst>
                  <a:ext uri="{FF2B5EF4-FFF2-40B4-BE49-F238E27FC236}">
                    <a16:creationId xmlns:a16="http://schemas.microsoft.com/office/drawing/2014/main" id="{B49AB09F-2A9A-4E17-D572-DEADFA877099}"/>
                  </a:ext>
                </a:extLst>
              </p:cNvPr>
              <p:cNvSpPr/>
              <p:nvPr/>
            </p:nvSpPr>
            <p:spPr>
              <a:xfrm>
                <a:off x="84666" y="874325"/>
                <a:ext cx="12022667" cy="5901309"/>
              </a:xfrm>
              <a:prstGeom prst="rect">
                <a:avLst/>
              </a:prstGeom>
              <a:noFill/>
              <a:ln w="25400">
                <a:solidFill>
                  <a:srgbClr val="EA5B0C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dirty="0"/>
              </a:p>
            </p:txBody>
          </p:sp>
          <p:sp>
            <p:nvSpPr>
              <p:cNvPr id="35" name="Retângulo 34">
                <a:extLst>
                  <a:ext uri="{FF2B5EF4-FFF2-40B4-BE49-F238E27FC236}">
                    <a16:creationId xmlns:a16="http://schemas.microsoft.com/office/drawing/2014/main" id="{FD5DC030-F56D-372E-5200-57A860FB90FA}"/>
                  </a:ext>
                </a:extLst>
              </p:cNvPr>
              <p:cNvSpPr/>
              <p:nvPr/>
            </p:nvSpPr>
            <p:spPr>
              <a:xfrm>
                <a:off x="2021304" y="764864"/>
                <a:ext cx="10170695" cy="2842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grpSp>
            <p:nvGrpSpPr>
              <p:cNvPr id="29" name="Agrupar 28">
                <a:extLst>
                  <a:ext uri="{FF2B5EF4-FFF2-40B4-BE49-F238E27FC236}">
                    <a16:creationId xmlns:a16="http://schemas.microsoft.com/office/drawing/2014/main" id="{F5AE6421-505A-AA52-CD05-B33709290378}"/>
                  </a:ext>
                </a:extLst>
              </p:cNvPr>
              <p:cNvGrpSpPr/>
              <p:nvPr/>
            </p:nvGrpSpPr>
            <p:grpSpPr>
              <a:xfrm>
                <a:off x="1994756" y="-25400"/>
                <a:ext cx="8111073" cy="1270130"/>
                <a:chOff x="1994756" y="-25400"/>
                <a:chExt cx="8111073" cy="1270130"/>
              </a:xfrm>
            </p:grpSpPr>
            <p:grpSp>
              <p:nvGrpSpPr>
                <p:cNvPr id="24" name="Agrupar 23">
                  <a:extLst>
                    <a:ext uri="{FF2B5EF4-FFF2-40B4-BE49-F238E27FC236}">
                      <a16:creationId xmlns:a16="http://schemas.microsoft.com/office/drawing/2014/main" id="{B83BD03D-D886-9F6B-1C3B-042051AC1A13}"/>
                    </a:ext>
                  </a:extLst>
                </p:cNvPr>
                <p:cNvGrpSpPr/>
                <p:nvPr/>
              </p:nvGrpSpPr>
              <p:grpSpPr>
                <a:xfrm>
                  <a:off x="2086171" y="-25400"/>
                  <a:ext cx="8019658" cy="1270130"/>
                  <a:chOff x="4030357" y="-25400"/>
                  <a:chExt cx="8019658" cy="1270130"/>
                </a:xfrm>
              </p:grpSpPr>
              <p:pic>
                <p:nvPicPr>
                  <p:cNvPr id="7" name="Picture 4" descr="C:\Users\LadyBug\Dropbox\1. SHARING\1. PRIORIDADES (Ação necessária)\Watson Loh\SPSAS\Cracha\USP.png">
                    <a:extLst>
                      <a:ext uri="{FF2B5EF4-FFF2-40B4-BE49-F238E27FC236}">
                        <a16:creationId xmlns:a16="http://schemas.microsoft.com/office/drawing/2014/main" id="{8723284C-BCA0-FE91-2DFD-4943C111E66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339023" y="347189"/>
                    <a:ext cx="1052151" cy="44541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cxnSp>
                <p:nvCxnSpPr>
                  <p:cNvPr id="10" name="Conector reto 9">
                    <a:extLst>
                      <a:ext uri="{FF2B5EF4-FFF2-40B4-BE49-F238E27FC236}">
                        <a16:creationId xmlns:a16="http://schemas.microsoft.com/office/drawing/2014/main" id="{E209AAE9-673D-27D1-B247-1A5F148C6E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030357" y="874326"/>
                    <a:ext cx="4484609" cy="0"/>
                  </a:xfrm>
                  <a:prstGeom prst="line">
                    <a:avLst/>
                  </a:prstGeom>
                  <a:ln w="88900">
                    <a:solidFill>
                      <a:srgbClr val="EA5B0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pic>
                <p:nvPicPr>
                  <p:cNvPr id="13" name="Imagem 12" descr="Logotipo&#10;&#10;Descrição gerada automaticamente">
                    <a:extLst>
                      <a:ext uri="{FF2B5EF4-FFF2-40B4-BE49-F238E27FC236}">
                        <a16:creationId xmlns:a16="http://schemas.microsoft.com/office/drawing/2014/main" id="{4A3B90DA-D4BA-A9AA-4D2C-685A959E28C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563481" y="82366"/>
                    <a:ext cx="3486534" cy="1162364"/>
                  </a:xfrm>
                  <a:prstGeom prst="rect">
                    <a:avLst/>
                  </a:prstGeom>
                </p:spPr>
              </p:pic>
              <p:pic>
                <p:nvPicPr>
                  <p:cNvPr id="16" name="Imagem 15" descr="Logotipo&#10;&#10;Descrição gerada automaticamente">
                    <a:extLst>
                      <a:ext uri="{FF2B5EF4-FFF2-40B4-BE49-F238E27FC236}">
                        <a16:creationId xmlns:a16="http://schemas.microsoft.com/office/drawing/2014/main" id="{B56BF364-8357-E962-4136-20BA0D2B7E7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030357" y="282810"/>
                    <a:ext cx="1381367" cy="509790"/>
                  </a:xfrm>
                  <a:prstGeom prst="rect">
                    <a:avLst/>
                  </a:prstGeom>
                </p:spPr>
              </p:pic>
              <p:pic>
                <p:nvPicPr>
                  <p:cNvPr id="18" name="Imagem 17" descr="Uma imagem contendo Forma&#10;&#10;Descrição gerada automaticamente">
                    <a:extLst>
                      <a:ext uri="{FF2B5EF4-FFF2-40B4-BE49-F238E27FC236}">
                        <a16:creationId xmlns:a16="http://schemas.microsoft.com/office/drawing/2014/main" id="{29274780-5098-3BBF-A112-5878D5A97C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640843" y="-25400"/>
                    <a:ext cx="1455388" cy="1070625"/>
                  </a:xfrm>
                  <a:prstGeom prst="rect">
                    <a:avLst/>
                  </a:prstGeom>
                </p:spPr>
              </p:pic>
              <p:cxnSp>
                <p:nvCxnSpPr>
                  <p:cNvPr id="21" name="Conector reto 20">
                    <a:extLst>
                      <a:ext uri="{FF2B5EF4-FFF2-40B4-BE49-F238E27FC236}">
                        <a16:creationId xmlns:a16="http://schemas.microsoft.com/office/drawing/2014/main" id="{AA8D11F0-31DA-298E-BB76-A9D4B9971AD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472007" y="874326"/>
                    <a:ext cx="721360" cy="0"/>
                  </a:xfrm>
                  <a:prstGeom prst="line">
                    <a:avLst/>
                  </a:prstGeom>
                  <a:ln w="88900">
                    <a:solidFill>
                      <a:srgbClr val="EA5B0C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CaixaDeTexto 25">
                  <a:extLst>
                    <a:ext uri="{FF2B5EF4-FFF2-40B4-BE49-F238E27FC236}">
                      <a16:creationId xmlns:a16="http://schemas.microsoft.com/office/drawing/2014/main" id="{F8E891DE-3F45-F908-024C-5FB20A42685A}"/>
                    </a:ext>
                  </a:extLst>
                </p:cNvPr>
                <p:cNvSpPr txBox="1"/>
                <p:nvPr/>
              </p:nvSpPr>
              <p:spPr>
                <a:xfrm>
                  <a:off x="1994756" y="904036"/>
                  <a:ext cx="4754828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pt-BR" sz="1400" dirty="0">
                      <a:solidFill>
                        <a:srgbClr val="E2580C"/>
                      </a:solidFill>
                      <a:latin typeface="Abadi" panose="020B0604020104020204" pitchFamily="34" charset="0"/>
                    </a:rPr>
                    <a:t>9 -11 AUGUST 2023                 SÃO CARLOS, SP, BRAZIL</a:t>
                  </a:r>
                </a:p>
              </p:txBody>
            </p:sp>
          </p:grpSp>
        </p:grpSp>
        <p:cxnSp>
          <p:nvCxnSpPr>
            <p:cNvPr id="51" name="Conector reto 50">
              <a:extLst>
                <a:ext uri="{FF2B5EF4-FFF2-40B4-BE49-F238E27FC236}">
                  <a16:creationId xmlns:a16="http://schemas.microsoft.com/office/drawing/2014/main" id="{DBCF755D-1377-5F95-AD17-E1B4D352B7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107333" y="638176"/>
              <a:ext cx="0" cy="576813"/>
            </a:xfrm>
            <a:prstGeom prst="line">
              <a:avLst/>
            </a:prstGeom>
            <a:ln w="25400">
              <a:solidFill>
                <a:srgbClr val="EA5B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to 51">
              <a:extLst>
                <a:ext uri="{FF2B5EF4-FFF2-40B4-BE49-F238E27FC236}">
                  <a16:creationId xmlns:a16="http://schemas.microsoft.com/office/drawing/2014/main" id="{782BA57B-5F1D-0FC3-0B3C-83806341BA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05829" y="650849"/>
              <a:ext cx="2008351" cy="0"/>
            </a:xfrm>
            <a:prstGeom prst="line">
              <a:avLst/>
            </a:prstGeom>
            <a:ln w="25400">
              <a:solidFill>
                <a:srgbClr val="EA5B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41482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188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Abadi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Caio Otoni</dc:creator>
  <cp:lastModifiedBy>Caio Otoni</cp:lastModifiedBy>
  <cp:revision>2</cp:revision>
  <dcterms:created xsi:type="dcterms:W3CDTF">2023-07-05T12:59:42Z</dcterms:created>
  <dcterms:modified xsi:type="dcterms:W3CDTF">2023-07-05T15:57:23Z</dcterms:modified>
</cp:coreProperties>
</file>